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9906000" cy="6858000" type="A4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рафутдинова Чулпан Ахнафовна" initials="ШЧА" lastIdx="1" clrIdx="0">
    <p:extLst>
      <p:ext uri="{19B8F6BF-5375-455C-9EA6-DF929625EA0E}">
        <p15:presenceInfo xmlns:p15="http://schemas.microsoft.com/office/powerpoint/2012/main" userId="Шарафутдинова Чулпан Ахнаф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64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93" d="100"/>
          <a:sy n="93" d="100"/>
        </p:scale>
        <p:origin x="9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03A4-8937-4AAB-9280-8BBF759BB79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1233488"/>
            <a:ext cx="48117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B0FEB-3A39-47D0-BDC0-84DCA6789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3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15D-4EF2-4B82-8E1F-CEDB7CB367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B9C3-DC0A-4C5C-908F-6A1CB1C16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5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15D-4EF2-4B82-8E1F-CEDB7CB367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B9C3-DC0A-4C5C-908F-6A1CB1C16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8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15D-4EF2-4B82-8E1F-CEDB7CB367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B9C3-DC0A-4C5C-908F-6A1CB1C16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15D-4EF2-4B82-8E1F-CEDB7CB367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B9C3-DC0A-4C5C-908F-6A1CB1C16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3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15D-4EF2-4B82-8E1F-CEDB7CB367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B9C3-DC0A-4C5C-908F-6A1CB1C16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8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15D-4EF2-4B82-8E1F-CEDB7CB367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B9C3-DC0A-4C5C-908F-6A1CB1C16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2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15D-4EF2-4B82-8E1F-CEDB7CB367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B9C3-DC0A-4C5C-908F-6A1CB1C16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2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15D-4EF2-4B82-8E1F-CEDB7CB367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B9C3-DC0A-4C5C-908F-6A1CB1C16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3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15D-4EF2-4B82-8E1F-CEDB7CB367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B9C3-DC0A-4C5C-908F-6A1CB1C16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15D-4EF2-4B82-8E1F-CEDB7CB367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B9C3-DC0A-4C5C-908F-6A1CB1C16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15D-4EF2-4B82-8E1F-CEDB7CB367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B9C3-DC0A-4C5C-908F-6A1CB1C16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4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515D-4EF2-4B82-8E1F-CEDB7CB367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B9C3-DC0A-4C5C-908F-6A1CB1C16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77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QR-код"/>
          <p:cNvSpPr>
            <a:spLocks noChangeAspect="1" noChangeArrowheads="1"/>
          </p:cNvSpPr>
          <p:nvPr/>
        </p:nvSpPr>
        <p:spPr bwMode="auto">
          <a:xfrm>
            <a:off x="107706" y="-100012"/>
            <a:ext cx="211015" cy="2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/>
          <a:p>
            <a:endParaRPr lang="ru-RU" sz="1246"/>
          </a:p>
        </p:txBody>
      </p:sp>
      <p:sp>
        <p:nvSpPr>
          <p:cNvPr id="5" name="Прямоугольник 4"/>
          <p:cNvSpPr/>
          <p:nvPr/>
        </p:nvSpPr>
        <p:spPr>
          <a:xfrm>
            <a:off x="-32994" y="435853"/>
            <a:ext cx="4969079" cy="642214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12" name="Прямоугольник 11"/>
          <p:cNvSpPr/>
          <p:nvPr/>
        </p:nvSpPr>
        <p:spPr>
          <a:xfrm>
            <a:off x="194482" y="1108371"/>
            <a:ext cx="4739910" cy="131650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1" r="8466"/>
          <a:stretch/>
        </p:blipFill>
        <p:spPr>
          <a:xfrm>
            <a:off x="261030" y="1788536"/>
            <a:ext cx="1336384" cy="470422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-44494" y="1460788"/>
            <a:ext cx="4906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разделе «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Услуги ЖКХ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выберите «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Оплата услуг ЖКХ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», далее- «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Заплатить за ЖКУ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1543385" y="1980108"/>
            <a:ext cx="400421" cy="129926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r="9946"/>
          <a:stretch/>
        </p:blipFill>
        <p:spPr>
          <a:xfrm>
            <a:off x="1856720" y="1790863"/>
            <a:ext cx="1314712" cy="467089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Равнобедренный треугольник 55"/>
          <p:cNvSpPr/>
          <p:nvPr/>
        </p:nvSpPr>
        <p:spPr>
          <a:xfrm rot="5400000">
            <a:off x="3114387" y="1980108"/>
            <a:ext cx="400421" cy="129926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t="6257" r="3481" b="6844"/>
          <a:stretch/>
        </p:blipFill>
        <p:spPr>
          <a:xfrm>
            <a:off x="3428381" y="1786195"/>
            <a:ext cx="1369240" cy="462016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" name="Прямоугольник 80"/>
          <p:cNvSpPr/>
          <p:nvPr/>
        </p:nvSpPr>
        <p:spPr>
          <a:xfrm>
            <a:off x="192789" y="581977"/>
            <a:ext cx="4738851" cy="592510"/>
          </a:xfrm>
          <a:prstGeom prst="rect">
            <a:avLst/>
          </a:prstGeom>
          <a:solidFill>
            <a:srgbClr val="DB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/>
          <a:srcRect l="26859" t="23815" r="33391" b="18441"/>
          <a:stretch/>
        </p:blipFill>
        <p:spPr>
          <a:xfrm>
            <a:off x="297239" y="668867"/>
            <a:ext cx="405588" cy="412462"/>
          </a:xfrm>
          <a:prstGeom prst="ellipse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09033" y="668149"/>
            <a:ext cx="2861369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ГОСУСЛУГИ </a:t>
            </a:r>
          </a:p>
          <a:p>
            <a:r>
              <a:rPr lang="ru-RU" sz="1108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6"/>
          <a:srcRect l="92222" t="1045" r="1" b="67556"/>
          <a:stretch/>
        </p:blipFill>
        <p:spPr>
          <a:xfrm>
            <a:off x="3977759" y="596071"/>
            <a:ext cx="941318" cy="886817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183438" y="3218351"/>
            <a:ext cx="4748203" cy="123786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113" name="TextBox 112"/>
          <p:cNvSpPr txBox="1"/>
          <p:nvPr/>
        </p:nvSpPr>
        <p:spPr>
          <a:xfrm>
            <a:off x="149388" y="3416693"/>
            <a:ext cx="4613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сайте нажмите на «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Оплатить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онлайн и проверить задолженность»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186061" y="2601362"/>
            <a:ext cx="4745580" cy="616989"/>
          </a:xfrm>
          <a:prstGeom prst="rect">
            <a:avLst/>
          </a:prstGeom>
          <a:solidFill>
            <a:srgbClr val="DB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121" name="TextBox 120"/>
          <p:cNvSpPr txBox="1"/>
          <p:nvPr/>
        </p:nvSpPr>
        <p:spPr>
          <a:xfrm>
            <a:off x="717420" y="2697353"/>
            <a:ext cx="2861369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АО «ТАТЭНЕРГОСБЫТ»</a:t>
            </a:r>
          </a:p>
          <a:p>
            <a:r>
              <a:rPr lang="ru-RU" sz="1108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номеру лицевого счета</a:t>
            </a:r>
          </a:p>
        </p:txBody>
      </p:sp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4984" b="-5963"/>
          <a:stretch/>
        </p:blipFill>
        <p:spPr>
          <a:xfrm>
            <a:off x="235425" y="2630411"/>
            <a:ext cx="454055" cy="480409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 rotWithShape="1">
          <a:blip r:embed="rId8"/>
          <a:srcRect l="3317" t="7917" r="26663" b="53906"/>
          <a:stretch/>
        </p:blipFill>
        <p:spPr>
          <a:xfrm>
            <a:off x="1849147" y="3796356"/>
            <a:ext cx="1330939" cy="512067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Рисунок 10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18340" r="13188" b="11781"/>
          <a:stretch/>
        </p:blipFill>
        <p:spPr>
          <a:xfrm>
            <a:off x="3449058" y="3781882"/>
            <a:ext cx="1365188" cy="526542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59" y="2595634"/>
            <a:ext cx="938062" cy="945426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58805" y="5240306"/>
            <a:ext cx="4740540" cy="133248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59" name="Прямоугольник 58"/>
          <p:cNvSpPr/>
          <p:nvPr/>
        </p:nvSpPr>
        <p:spPr>
          <a:xfrm>
            <a:off x="158805" y="4625835"/>
            <a:ext cx="4731587" cy="619281"/>
          </a:xfrm>
          <a:prstGeom prst="rect">
            <a:avLst/>
          </a:prstGeom>
          <a:solidFill>
            <a:srgbClr val="DB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1"/>
          <a:srcRect l="91972" b="67695"/>
          <a:stretch/>
        </p:blipFill>
        <p:spPr>
          <a:xfrm>
            <a:off x="3969522" y="4634471"/>
            <a:ext cx="929108" cy="91911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32126" y="4723395"/>
            <a:ext cx="3430813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АО «ТАТЭНЕРГОСБЫТ»</a:t>
            </a:r>
          </a:p>
          <a:p>
            <a:r>
              <a:rPr lang="ru-RU" sz="1108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МОБИЛЬНОЕ ПРИЛОЖЕНИЕ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2"/>
          <a:srcRect b="37281"/>
          <a:stretch/>
        </p:blipFill>
        <p:spPr>
          <a:xfrm>
            <a:off x="1856720" y="5717126"/>
            <a:ext cx="1323366" cy="671796"/>
          </a:xfrm>
          <a:prstGeom prst="rect">
            <a:avLst/>
          </a:prstGeom>
          <a:solidFill>
            <a:srgbClr val="FF6600"/>
          </a:solidFill>
          <a:ln w="285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Прямоугольник 63"/>
          <p:cNvSpPr/>
          <p:nvPr/>
        </p:nvSpPr>
        <p:spPr>
          <a:xfrm>
            <a:off x="1861447" y="5956127"/>
            <a:ext cx="1309985" cy="209770"/>
          </a:xfrm>
          <a:prstGeom prst="rect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4984" b="-5963"/>
          <a:stretch/>
        </p:blipFill>
        <p:spPr>
          <a:xfrm>
            <a:off x="247146" y="4695270"/>
            <a:ext cx="454055" cy="480409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4924753" y="370703"/>
            <a:ext cx="4981246" cy="648729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63" name="Прямоугольник 62"/>
          <p:cNvSpPr/>
          <p:nvPr/>
        </p:nvSpPr>
        <p:spPr>
          <a:xfrm>
            <a:off x="5098902" y="1117798"/>
            <a:ext cx="4582914" cy="129376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66" name="Равнобедренный треугольник 65"/>
          <p:cNvSpPr/>
          <p:nvPr/>
        </p:nvSpPr>
        <p:spPr>
          <a:xfrm rot="5400000">
            <a:off x="6377298" y="1956820"/>
            <a:ext cx="400421" cy="129926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5400000">
            <a:off x="7946178" y="1968845"/>
            <a:ext cx="400421" cy="129926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74" name="Прямоугольник 73"/>
          <p:cNvSpPr/>
          <p:nvPr/>
        </p:nvSpPr>
        <p:spPr>
          <a:xfrm>
            <a:off x="5098902" y="589242"/>
            <a:ext cx="4582914" cy="590398"/>
          </a:xfrm>
          <a:prstGeom prst="rect">
            <a:avLst/>
          </a:prstGeom>
          <a:solidFill>
            <a:srgbClr val="DB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75" name="TextBox 74"/>
          <p:cNvSpPr txBox="1"/>
          <p:nvPr/>
        </p:nvSpPr>
        <p:spPr>
          <a:xfrm>
            <a:off x="5692435" y="743313"/>
            <a:ext cx="286136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 </a:t>
            </a:r>
            <a:r>
              <a:rPr lang="ru-RU" sz="1108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БАРС ОНЛАЙН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164706" y="3958770"/>
            <a:ext cx="151604" cy="199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039">
              <a:defRPr/>
            </a:pPr>
            <a:endParaRPr lang="ru-RU" sz="124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125213" y="3174394"/>
            <a:ext cx="4600755" cy="128920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79" name="Прямоугольник 78"/>
          <p:cNvSpPr/>
          <p:nvPr/>
        </p:nvSpPr>
        <p:spPr>
          <a:xfrm>
            <a:off x="5122647" y="2588203"/>
            <a:ext cx="4604486" cy="630148"/>
          </a:xfrm>
          <a:prstGeom prst="rect">
            <a:avLst/>
          </a:prstGeom>
          <a:solidFill>
            <a:srgbClr val="DB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82" name="TextBox 81"/>
          <p:cNvSpPr txBox="1"/>
          <p:nvPr/>
        </p:nvSpPr>
        <p:spPr>
          <a:xfrm>
            <a:off x="5730051" y="2805795"/>
            <a:ext cx="286136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СБЕРБАНК </a:t>
            </a:r>
            <a:r>
              <a:rPr lang="ru-RU" sz="1108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5122095" y="5205716"/>
            <a:ext cx="4593292" cy="136236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90" name="Прямоугольник 89"/>
          <p:cNvSpPr/>
          <p:nvPr/>
        </p:nvSpPr>
        <p:spPr>
          <a:xfrm>
            <a:off x="5116368" y="4636234"/>
            <a:ext cx="4599019" cy="612105"/>
          </a:xfrm>
          <a:prstGeom prst="rect">
            <a:avLst/>
          </a:prstGeom>
          <a:solidFill>
            <a:srgbClr val="DB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91" name="TextBox 90"/>
          <p:cNvSpPr txBox="1"/>
          <p:nvPr/>
        </p:nvSpPr>
        <p:spPr>
          <a:xfrm>
            <a:off x="5763789" y="4799101"/>
            <a:ext cx="286136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ТЕРМИНАЛЫ БАНКОВ</a:t>
            </a:r>
            <a:endParaRPr lang="ru-RU" sz="1108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162666" y="1782261"/>
            <a:ext cx="1277157" cy="47904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36593" r="84471" b="56923"/>
          <a:stretch/>
        </p:blipFill>
        <p:spPr>
          <a:xfrm>
            <a:off x="5218188" y="1850182"/>
            <a:ext cx="349867" cy="349867"/>
          </a:xfrm>
          <a:prstGeom prst="rect">
            <a:avLst/>
          </a:prstGeom>
          <a:ln>
            <a:noFill/>
          </a:ln>
        </p:spPr>
      </p:pic>
      <p:sp>
        <p:nvSpPr>
          <p:cNvPr id="96" name="TextBox 95"/>
          <p:cNvSpPr txBox="1"/>
          <p:nvPr/>
        </p:nvSpPr>
        <p:spPr>
          <a:xfrm>
            <a:off x="5558630" y="1861975"/>
            <a:ext cx="95391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3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Коммунальные </a:t>
            </a:r>
          </a:p>
          <a:p>
            <a:r>
              <a:rPr lang="ru-RU" sz="83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6679213" y="1779294"/>
            <a:ext cx="1337858" cy="480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36593" r="84471" b="56923"/>
          <a:stretch/>
        </p:blipFill>
        <p:spPr>
          <a:xfrm>
            <a:off x="6745313" y="1865853"/>
            <a:ext cx="349867" cy="349867"/>
          </a:xfrm>
          <a:prstGeom prst="rect">
            <a:avLst/>
          </a:prstGeom>
          <a:ln>
            <a:noFill/>
          </a:ln>
        </p:spPr>
      </p:pic>
      <p:sp>
        <p:nvSpPr>
          <p:cNvPr id="99" name="TextBox 98"/>
          <p:cNvSpPr txBox="1"/>
          <p:nvPr/>
        </p:nvSpPr>
        <p:spPr>
          <a:xfrm>
            <a:off x="7036175" y="1866764"/>
            <a:ext cx="881193" cy="3480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83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ЖКХ</a:t>
            </a:r>
          </a:p>
          <a:p>
            <a:r>
              <a:rPr lang="ru-RU" sz="83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лиц. счету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r="11102" b="69537"/>
          <a:stretch/>
        </p:blipFill>
        <p:spPr>
          <a:xfrm>
            <a:off x="8275706" y="1797020"/>
            <a:ext cx="1262912" cy="45846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101" name="Прямоугольник 100"/>
          <p:cNvSpPr/>
          <p:nvPr/>
        </p:nvSpPr>
        <p:spPr>
          <a:xfrm>
            <a:off x="5202685" y="3774118"/>
            <a:ext cx="1247541" cy="51556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102" name="TextBox 101"/>
          <p:cNvSpPr txBox="1"/>
          <p:nvPr/>
        </p:nvSpPr>
        <p:spPr>
          <a:xfrm>
            <a:off x="5661254" y="3932816"/>
            <a:ext cx="436932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31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015507" y="3433821"/>
            <a:ext cx="4460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разделе «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Платежи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выберите «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Дом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», далее «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Квартплата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»- «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Татэнергосбыт»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15"/>
          <a:srcRect l="5022" t="61139" r="86655" b="34065"/>
          <a:stretch/>
        </p:blipFill>
        <p:spPr>
          <a:xfrm>
            <a:off x="5318009" y="3865907"/>
            <a:ext cx="320635" cy="328855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6684962" y="3769933"/>
            <a:ext cx="1332109" cy="5112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106" name="TextBox 105"/>
          <p:cNvSpPr txBox="1"/>
          <p:nvPr/>
        </p:nvSpPr>
        <p:spPr>
          <a:xfrm>
            <a:off x="7129449" y="3914558"/>
            <a:ext cx="881193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31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Квартплата</a:t>
            </a: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15"/>
          <a:srcRect l="5022" t="61139" r="86655" b="34065"/>
          <a:stretch/>
        </p:blipFill>
        <p:spPr>
          <a:xfrm>
            <a:off x="6808434" y="3858184"/>
            <a:ext cx="320635" cy="328855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16"/>
          <a:srcRect t="2695" r="23115" b="79460"/>
          <a:stretch/>
        </p:blipFill>
        <p:spPr>
          <a:xfrm>
            <a:off x="8275707" y="3796304"/>
            <a:ext cx="1313272" cy="47901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05" y="596215"/>
            <a:ext cx="862952" cy="862952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18"/>
          <a:srcRect l="4848" t="5485" r="5282" b="5859"/>
          <a:stretch/>
        </p:blipFill>
        <p:spPr>
          <a:xfrm>
            <a:off x="5229306" y="668406"/>
            <a:ext cx="389693" cy="384437"/>
          </a:xfrm>
          <a:prstGeom prst="ellipse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945" y="2596471"/>
            <a:ext cx="887023" cy="887023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8302475" y="1821437"/>
            <a:ext cx="90435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Лицевой счет</a:t>
            </a:r>
          </a:p>
        </p:txBody>
      </p:sp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2" t="30633" r="19013" b="30601"/>
          <a:stretch/>
        </p:blipFill>
        <p:spPr>
          <a:xfrm>
            <a:off x="5252462" y="2743155"/>
            <a:ext cx="400571" cy="374855"/>
          </a:xfrm>
          <a:prstGeom prst="ellipse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-30981" y="0"/>
            <a:ext cx="9936981" cy="44687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ОПЛАЧИВАЙТЕ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ЖКУ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ДИСТАНЦИОННО!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7776" y="5743392"/>
            <a:ext cx="1369149" cy="653607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8" name="TextBox 137"/>
          <p:cNvSpPr txBox="1"/>
          <p:nvPr/>
        </p:nvSpPr>
        <p:spPr>
          <a:xfrm>
            <a:off x="179287" y="5377127"/>
            <a:ext cx="4594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Нажмите «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Оплатить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на главной странице или в вкладке «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Оплата ЕПД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6383" y="3788117"/>
            <a:ext cx="1337694" cy="477277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" name="TextBox 64"/>
          <p:cNvSpPr txBox="1"/>
          <p:nvPr/>
        </p:nvSpPr>
        <p:spPr>
          <a:xfrm>
            <a:off x="5063794" y="1454713"/>
            <a:ext cx="4481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разделе «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Платежи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выберите «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Коммунальные платежи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», введите лицевой счет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4984" b="-5963"/>
          <a:stretch/>
        </p:blipFill>
        <p:spPr>
          <a:xfrm>
            <a:off x="5259104" y="4714301"/>
            <a:ext cx="454055" cy="480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09" y="300752"/>
            <a:ext cx="9663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выберите удобный для Вас сервис и наведите камеру смартфона для быстрого перехода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02888" y="5441485"/>
            <a:ext cx="3784257" cy="1045350"/>
          </a:xfrm>
          <a:prstGeom prst="rect">
            <a:avLst/>
          </a:prstGeom>
        </p:spPr>
      </p:pic>
      <p:pic>
        <p:nvPicPr>
          <p:cNvPr id="92" name="image62.png"/>
          <p:cNvPicPr/>
          <p:nvPr/>
        </p:nvPicPr>
        <p:blipFill rotWithShape="1">
          <a:blip r:embed="rId24"/>
          <a:srcRect l="20209" t="29448" r="43943" b="42618"/>
          <a:stretch/>
        </p:blipFill>
        <p:spPr>
          <a:xfrm>
            <a:off x="3463176" y="5779455"/>
            <a:ext cx="1334445" cy="609467"/>
          </a:xfrm>
          <a:prstGeom prst="rect">
            <a:avLst/>
          </a:prstGeom>
          <a:solidFill>
            <a:srgbClr val="FF6600"/>
          </a:solidFill>
          <a:ln w="285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5"/>
          <a:srcRect l="2913" t="8249" r="3768"/>
          <a:stretch/>
        </p:blipFill>
        <p:spPr>
          <a:xfrm>
            <a:off x="3531091" y="5911534"/>
            <a:ext cx="1261964" cy="4582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62021" y="4631892"/>
            <a:ext cx="856994" cy="847984"/>
          </a:xfrm>
          <a:prstGeom prst="rect">
            <a:avLst/>
          </a:prstGeom>
        </p:spPr>
      </p:pic>
      <p:sp>
        <p:nvSpPr>
          <p:cNvPr id="111" name="Равнобедренный треугольник 110"/>
          <p:cNvSpPr/>
          <p:nvPr/>
        </p:nvSpPr>
        <p:spPr>
          <a:xfrm rot="5400000">
            <a:off x="7952410" y="3992792"/>
            <a:ext cx="400421" cy="129926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114" name="Равнобедренный треугольник 113"/>
          <p:cNvSpPr/>
          <p:nvPr/>
        </p:nvSpPr>
        <p:spPr>
          <a:xfrm rot="5400000">
            <a:off x="6377298" y="3974808"/>
            <a:ext cx="400421" cy="129926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115" name="Равнобедренный треугольник 114"/>
          <p:cNvSpPr/>
          <p:nvPr/>
        </p:nvSpPr>
        <p:spPr>
          <a:xfrm rot="5400000">
            <a:off x="1540856" y="3985645"/>
            <a:ext cx="400421" cy="129926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116" name="Равнобедренный треугольник 115"/>
          <p:cNvSpPr/>
          <p:nvPr/>
        </p:nvSpPr>
        <p:spPr>
          <a:xfrm rot="5400000">
            <a:off x="3111858" y="3985645"/>
            <a:ext cx="400421" cy="129926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118" name="Равнобедренный треугольник 117"/>
          <p:cNvSpPr/>
          <p:nvPr/>
        </p:nvSpPr>
        <p:spPr>
          <a:xfrm rot="5400000">
            <a:off x="1547578" y="6015471"/>
            <a:ext cx="400421" cy="129926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119" name="Равнобедренный треугольник 118"/>
          <p:cNvSpPr/>
          <p:nvPr/>
        </p:nvSpPr>
        <p:spPr>
          <a:xfrm rot="5400000">
            <a:off x="3118580" y="6015471"/>
            <a:ext cx="400421" cy="129926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</p:spTree>
    <p:extLst>
      <p:ext uri="{BB962C8B-B14F-4D97-AF65-F5344CB8AC3E}">
        <p14:creationId xmlns:p14="http://schemas.microsoft.com/office/powerpoint/2010/main" val="6465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</TotalTime>
  <Words>131</Words>
  <Application>Microsoft Office PowerPoint</Application>
  <PresentationFormat>Лист A4 (210x297 мм)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Tahoma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Шарафутдинова Чулпан Ахнафовна</dc:creator>
  <cp:lastModifiedBy>Ахмадиев Ильдус Хасанович</cp:lastModifiedBy>
  <cp:revision>48</cp:revision>
  <cp:lastPrinted>2022-11-08T10:09:47Z</cp:lastPrinted>
  <dcterms:created xsi:type="dcterms:W3CDTF">2022-11-07T06:14:16Z</dcterms:created>
  <dcterms:modified xsi:type="dcterms:W3CDTF">2022-11-16T07:15:47Z</dcterms:modified>
</cp:coreProperties>
</file>